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16"/>
  </p:handoutMasterIdLst>
  <p:sldIdLst>
    <p:sldId id="268" r:id="rId2"/>
    <p:sldId id="264" r:id="rId3"/>
    <p:sldId id="270" r:id="rId4"/>
    <p:sldId id="263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1" r:id="rId15"/>
  </p:sldIdLst>
  <p:sldSz cx="118872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40" y="1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0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56710B7-35A2-4B21-918D-55788867A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5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1883073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891540" y="1736726"/>
            <a:ext cx="1010412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594360" y="6248400"/>
            <a:ext cx="277368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1460" y="6251575"/>
            <a:ext cx="376428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19160" y="6254750"/>
            <a:ext cx="2773680" cy="476250"/>
          </a:xfrm>
        </p:spPr>
        <p:txBody>
          <a:bodyPr/>
          <a:lstStyle>
            <a:lvl1pPr>
              <a:defRPr/>
            </a:lvl1pPr>
          </a:lstStyle>
          <a:p>
            <a:fld id="{780A28F0-8461-4AA4-9FC9-B74C3A51D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8B249-B9EB-4C58-891C-1629FA3A86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26CBE-CF9F-4EC5-B891-62885A1B58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EFD70-40D1-4454-BD99-134C323A1A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8F093-9DA9-421F-A299-4745DCFB0C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0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57328-F1BC-4209-95C5-79FE709481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3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46853-D49A-43DB-8F9C-D02822BC89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8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1712E-D61C-4932-A1D6-949BA02988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4D760-6C5B-46CA-8200-D83F31944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E206B-BCBC-4D98-B7E8-8105A92D0E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9587C-740A-47BA-890D-662AC48D60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5157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8400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8762CD-4EFB-4E95-B072-2D2A6E92B0E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1"/>
            <a:ext cx="11883073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94360" y="274638"/>
            <a:ext cx="106984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8400"/>
            <a:ext cx="3764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600201"/>
            <a:ext cx="106984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ộp_Văn_Bản 2"/>
          <p:cNvSpPr txBox="1">
            <a:spLocks noChangeArrowheads="1"/>
          </p:cNvSpPr>
          <p:nvPr/>
        </p:nvSpPr>
        <p:spPr bwMode="auto">
          <a:xfrm>
            <a:off x="0" y="3057187"/>
            <a:ext cx="11887200" cy="136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>
              <a:spcBef>
                <a:spcPts val="696"/>
              </a:spcBef>
              <a:spcAft>
                <a:spcPts val="696"/>
              </a:spcAft>
            </a:pPr>
            <a:r>
              <a:rPr lang="en-US" sz="5585" b="1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  <a:t>NĂM HỌC </a:t>
            </a:r>
            <a:r>
              <a:rPr lang="en-US" sz="5585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en-US" sz="5585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585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5585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832104" y="1291981"/>
            <a:ext cx="10222992" cy="7674255"/>
          </a:xfrm>
          <a:prstGeom prst="rect">
            <a:avLst/>
          </a:prstGeom>
          <a:noFill/>
        </p:spPr>
        <p:txBody>
          <a:bodyPr spcFirstLastPara="1" lIns="106166" tIns="53083" rIns="106166" bIns="53083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9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LUYỆN TỪ VÀ CÂU- TUẦN </a:t>
            </a:r>
            <a:r>
              <a:rPr lang="en-US" sz="529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3 </a:t>
            </a:r>
            <a:r>
              <a:rPr lang="en-US" sz="529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- TIẾT </a:t>
            </a:r>
            <a:r>
              <a:rPr lang="en-US" sz="5297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5297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96240" y="82668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5957340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049153" y="3131821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43688" y="3354910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264" y="5808615"/>
            <a:ext cx="2563177" cy="11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58909" y="5607216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82911" y="102809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519459" y="5415926"/>
            <a:ext cx="1109248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298480" y="-165167"/>
            <a:ext cx="1107698" cy="178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Hộp_Văn_Bản 2"/>
          <p:cNvSpPr txBox="1">
            <a:spLocks noChangeArrowheads="1"/>
          </p:cNvSpPr>
          <p:nvPr/>
        </p:nvSpPr>
        <p:spPr bwMode="auto">
          <a:xfrm>
            <a:off x="0" y="4085394"/>
            <a:ext cx="11887200" cy="148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/>
            <a:r>
              <a:rPr lang="en-US" sz="6934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Nhân dân</a:t>
            </a:r>
            <a:endParaRPr lang="en-US" sz="6934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6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01688" y="620688"/>
            <a:ext cx="11305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vi-VN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) Vì sao người Việt Nam ta gọi nhau là</a:t>
            </a:r>
            <a:r>
              <a:rPr lang="vi-VN" sz="4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vi-VN" sz="4800" b="1" i="1">
                <a:solidFill>
                  <a:srgbClr val="FF0000"/>
                </a:solidFill>
                <a:latin typeface="Arial" panose="020B0604020202020204" pitchFamily="34" charset="0"/>
              </a:rPr>
              <a:t>đồng bào</a:t>
            </a:r>
            <a:r>
              <a:rPr lang="vi-VN" sz="4800">
                <a:solidFill>
                  <a:srgbClr val="FF0000"/>
                </a:solidFill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301688" y="2492896"/>
            <a:ext cx="11596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  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Gọi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là đồng bào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vì: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đồng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là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cùng;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bào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là cái rau nuôi thai. Ý nói tất cả đều sinh ra từ bọc trăm trứng của mẹ Âu Cơ. </a:t>
            </a:r>
          </a:p>
        </p:txBody>
      </p:sp>
    </p:spTree>
    <p:extLst>
      <p:ext uri="{BB962C8B-B14F-4D97-AF65-F5344CB8AC3E}">
        <p14:creationId xmlns:p14="http://schemas.microsoft.com/office/powerpoint/2010/main" val="5325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181490" y="188640"/>
            <a:ext cx="115962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b) Tìm từ bắt đầu từ tiếng đồng (có nghĩa là “cùng”)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-4936" y="1988840"/>
            <a:ext cx="101104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chí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:(cùng một chí hướng )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0" y="2825517"/>
            <a:ext cx="81676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thời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(cùng một lúc  )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-23405" y="3861048"/>
            <a:ext cx="11801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ca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:( cùng hát chung một bài  )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208552" y="4922585"/>
            <a:ext cx="11351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cảm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: (cùng chung một cảm xúc, ý nghĩ )</a:t>
            </a:r>
          </a:p>
        </p:txBody>
      </p:sp>
    </p:spTree>
    <p:extLst>
      <p:ext uri="{BB962C8B-B14F-4D97-AF65-F5344CB8AC3E}">
        <p14:creationId xmlns:p14="http://schemas.microsoft.com/office/powerpoint/2010/main" val="21129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98984" y="1196752"/>
            <a:ext cx="109452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diễn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: (cùng biểu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diễn)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dạng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: (cùng một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dạng)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hành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: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(cùng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đi một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đường)</a:t>
            </a:r>
            <a:endParaRPr lang="vi-VN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đội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: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(người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cùng chiến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đấu)</a:t>
            </a:r>
            <a:endParaRPr lang="vi-VN" sz="4800" b="1">
              <a:solidFill>
                <a:srgbClr val="00051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26976" y="188640"/>
            <a:ext cx="113052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dirty="0">
                <a:solidFill>
                  <a:schemeClr val="bg2"/>
                </a:solidFill>
                <a:latin typeface="Arial" panose="020B0604020202020204" pitchFamily="34" charset="0"/>
              </a:rPr>
              <a:t>a) Vì sao người Việt Nam ta gọi nhau </a:t>
            </a:r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l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 i="1" dirty="0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b</a:t>
            </a:r>
            <a:r>
              <a:rPr lang="en-US" sz="4800" b="1" i="1" dirty="0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o</a:t>
            </a:r>
            <a:r>
              <a:rPr lang="vi-VN" sz="4800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dirty="0">
                <a:solidFill>
                  <a:schemeClr val="bg2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b)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Tìm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từ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bắt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đầu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từ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tiếng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đồng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(</a:t>
            </a:r>
            <a:r>
              <a:rPr lang="en-US" sz="4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có</a:t>
            </a:r>
            <a:r>
              <a:rPr lang="en-US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2"/>
                </a:solidFill>
                <a:latin typeface="Arial" panose="020B0604020202020204" pitchFamily="34" charset="0"/>
              </a:rPr>
              <a:t>nghĩa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là</a:t>
            </a:r>
            <a:r>
              <a:rPr lang="en-US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“</a:t>
            </a:r>
            <a:r>
              <a:rPr lang="en-US" sz="4800" b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cùng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”)</a:t>
            </a:r>
          </a:p>
          <a:p>
            <a:r>
              <a:rPr lang="vi-VN" sz="4800" b="1" dirty="0">
                <a:solidFill>
                  <a:schemeClr val="bg2"/>
                </a:solidFill>
                <a:latin typeface="Arial" panose="020B0604020202020204" pitchFamily="34" charset="0"/>
              </a:rPr>
              <a:t>c) Đặt </a:t>
            </a:r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c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â</a:t>
            </a:r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u </a:t>
            </a:r>
            <a:r>
              <a:rPr lang="vi-VN" sz="4800" b="1" dirty="0">
                <a:solidFill>
                  <a:schemeClr val="bg2"/>
                </a:solidFill>
                <a:latin typeface="Arial" panose="020B0604020202020204" pitchFamily="34" charset="0"/>
              </a:rPr>
              <a:t>với một trong những từ vừa tìm được. </a:t>
            </a:r>
          </a:p>
          <a:p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i v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anh ấy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hao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 với nhau.</a:t>
            </a:r>
          </a:p>
          <a:p>
            <a:r>
              <a:rPr lang="vi-VN" sz="4800" b="1" dirty="0">
                <a:solidFill>
                  <a:schemeClr val="bg2"/>
                </a:solidFill>
                <a:latin typeface="Arial" panose="020B0604020202020204" pitchFamily="34" charset="0"/>
              </a:rPr>
              <a:t>Mọi người </a:t>
            </a:r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c</a:t>
            </a:r>
            <a:r>
              <a:rPr lang="en-US" sz="4800" b="1" dirty="0">
                <a:solidFill>
                  <a:schemeClr val="bg2"/>
                </a:solidFill>
                <a:latin typeface="Arial" panose="020B0604020202020204" pitchFamily="34" charset="0"/>
              </a:rPr>
              <a:t>ù</a:t>
            </a:r>
            <a:r>
              <a:rPr lang="vi-VN" sz="4800" b="1" dirty="0" smtClean="0">
                <a:solidFill>
                  <a:schemeClr val="bg2"/>
                </a:solidFill>
                <a:latin typeface="Arial" panose="020B0604020202020204" pitchFamily="34" charset="0"/>
              </a:rPr>
              <a:t>ng </a:t>
            </a:r>
            <a:r>
              <a:rPr lang="vi-VN" sz="4800" b="1" i="1" dirty="0">
                <a:solidFill>
                  <a:schemeClr val="bg2"/>
                </a:solidFill>
                <a:latin typeface="Arial" panose="020B0604020202020204" pitchFamily="34" charset="0"/>
              </a:rPr>
              <a:t>đồng cam cộng khổ</a:t>
            </a:r>
            <a:r>
              <a:rPr lang="vi-VN" sz="4800" b="1" dirty="0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30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26976" y="188640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C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ả 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đội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hát 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ca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bài 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Anh Kim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Đồng. </a:t>
            </a:r>
            <a:endParaRPr lang="en-US" sz="48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Cả trường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đều mặc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phục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  <a:endParaRPr lang="vi-VN" sz="48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Cả lớp 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thanh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 một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bài hát. </a:t>
            </a:r>
            <a:endParaRPr lang="en-US" sz="48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Bố mẹ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vốn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l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bạn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đội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Cả lớp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â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m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nhất trí vươn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l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ê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n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trở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th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nh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một tập thể dẫn đầu về học tập. </a:t>
            </a:r>
          </a:p>
        </p:txBody>
      </p:sp>
    </p:spTree>
    <p:extLst>
      <p:ext uri="{BB962C8B-B14F-4D97-AF65-F5344CB8AC3E}">
        <p14:creationId xmlns:p14="http://schemas.microsoft.com/office/powerpoint/2010/main" val="820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703240" y="332656"/>
            <a:ext cx="7667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latin typeface="Arial" panose="020B0604020202020204" pitchFamily="34" charset="0"/>
              </a:rPr>
              <a:t>*Kiểm tra bài cũ :</a:t>
            </a:r>
          </a:p>
        </p:txBody>
      </p:sp>
      <p:sp>
        <p:nvSpPr>
          <p:cNvPr id="2" name="Hình chữ nhật 1"/>
          <p:cNvSpPr/>
          <p:nvPr/>
        </p:nvSpPr>
        <p:spPr>
          <a:xfrm>
            <a:off x="326976" y="1700808"/>
            <a:ext cx="11233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vi-VN" sz="5400" b="1" smtClean="0">
                <a:solidFill>
                  <a:srgbClr val="FF0000"/>
                </a:solidFill>
                <a:latin typeface="Arial" panose="020B0604020202020204" pitchFamily="34" charset="0"/>
              </a:rPr>
              <a:t>Các </a:t>
            </a:r>
            <a:r>
              <a:rPr lang="vi-VN" sz="5400" b="1">
                <a:solidFill>
                  <a:srgbClr val="FF0000"/>
                </a:solidFill>
                <a:latin typeface="Arial" panose="020B0604020202020204" pitchFamily="34" charset="0"/>
              </a:rPr>
              <a:t>em đọc đoạn văn miêu tả có dùng những từ miêu tả đã cho (BT3,tiết LTVC trước )đã được viết lại hoàn </a:t>
            </a:r>
            <a:r>
              <a:rPr lang="vi-VN" sz="5400" b="1" smtClean="0">
                <a:solidFill>
                  <a:srgbClr val="FF0000"/>
                </a:solidFill>
                <a:latin typeface="Arial" panose="020B0604020202020204" pitchFamily="34" charset="0"/>
              </a:rPr>
              <a:t>chỉnh?</a:t>
            </a:r>
            <a:endParaRPr lang="vi-VN" sz="5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11353800" cy="177281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4800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4800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4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u="sng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48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u="sng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8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u="sng" dirty="0" err="1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800" u="sng" dirty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5400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ộp_Văn_Bản 2"/>
          <p:cNvSpPr txBox="1">
            <a:spLocks noChangeArrowheads="1"/>
          </p:cNvSpPr>
          <p:nvPr/>
        </p:nvSpPr>
        <p:spPr bwMode="auto">
          <a:xfrm>
            <a:off x="-286916" y="1772816"/>
            <a:ext cx="11887200" cy="148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/>
            <a:r>
              <a:rPr lang="en-US" sz="6934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Nhân dân</a:t>
            </a:r>
            <a:endParaRPr lang="en-US" sz="6934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82960" y="188640"/>
            <a:ext cx="114492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1. Xếp các từ ngữ trong dấu ngoặc đơn vào nhóm thích hợp nêu dưới đây :</a:t>
            </a:r>
          </a:p>
          <a:p>
            <a:pPr>
              <a:buSzPts val="2400"/>
            </a:pPr>
            <a:r>
              <a:rPr lang="en-US" sz="4800" b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a)</a:t>
            </a:r>
            <a:r>
              <a:rPr lang="en-US" sz="4800" b="1" dirty="0" err="1" smtClean="0">
                <a:solidFill>
                  <a:srgbClr val="000514"/>
                </a:solidFill>
                <a:latin typeface="Times New Roman" panose="02020603050405020304" pitchFamily="18" charset="0"/>
              </a:rPr>
              <a:t>Công</a:t>
            </a:r>
            <a:r>
              <a:rPr lang="en-US" sz="4800" b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nhân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			d)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Quân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514"/>
                </a:solidFill>
                <a:latin typeface="Times New Roman" panose="02020603050405020304" pitchFamily="18" charset="0"/>
              </a:rPr>
              <a:t>nh</a:t>
            </a:r>
            <a:r>
              <a:rPr lang="en-US" sz="4800" b="1" dirty="0" err="1" smtClean="0">
                <a:solidFill>
                  <a:srgbClr val="000514"/>
                </a:solidFill>
                <a:latin typeface="Times New Roman" panose="02020603050405020304" pitchFamily="18" charset="0"/>
              </a:rPr>
              <a:t>ân</a:t>
            </a:r>
            <a:r>
              <a:rPr lang="en-US" sz="4800" b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000514"/>
              </a:solidFill>
              <a:latin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b)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Nông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dân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			e)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Trí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thức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c)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Doanh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nhân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 		g)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Học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0514"/>
                </a:solidFill>
                <a:latin typeface="Times New Roman" panose="02020603050405020304" pitchFamily="18" charset="0"/>
              </a:rPr>
              <a:t>sinh</a:t>
            </a:r>
            <a:r>
              <a:rPr lang="en-US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vi-VN" sz="4800" b="1" dirty="0">
                <a:solidFill>
                  <a:srgbClr val="000514"/>
                </a:solidFill>
                <a:latin typeface="Times New Roman" panose="02020603050405020304" pitchFamily="18" charset="0"/>
              </a:rPr>
              <a:t>(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giáo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viên,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đại úy,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trung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sĩ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điện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cơ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khí,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cấy, thợ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cày,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sinh tiểu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sinh trung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bác sĩ,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kĩ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sư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,</a:t>
            </a:r>
            <a:r>
              <a:rPr lang="en-US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dirty="0" smtClean="0">
                <a:solidFill>
                  <a:srgbClr val="000514"/>
                </a:solidFill>
                <a:latin typeface="Times New Roman" panose="02020603050405020304" pitchFamily="18" charset="0"/>
              </a:rPr>
              <a:t>tiểu </a:t>
            </a:r>
            <a:r>
              <a:rPr lang="vi-VN" sz="4800" b="1" i="1" dirty="0">
                <a:solidFill>
                  <a:srgbClr val="000514"/>
                </a:solidFill>
                <a:latin typeface="Times New Roman" panose="02020603050405020304" pitchFamily="18" charset="0"/>
              </a:rPr>
              <a:t>thương chủ tiệm )</a:t>
            </a:r>
          </a:p>
        </p:txBody>
      </p:sp>
      <p:pic>
        <p:nvPicPr>
          <p:cNvPr id="32774" name="Picture 6" descr="TLnho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921" y="1867486"/>
            <a:ext cx="2428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903039" y="908720"/>
            <a:ext cx="941832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326976" y="220107"/>
            <a:ext cx="59436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a)Công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nhân: 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b) Nông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dân: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c) Doanh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nhân: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d) Quân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dân: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e) Trí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thức: </a:t>
            </a:r>
            <a:endParaRPr lang="en-US" sz="4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g) Học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sinh: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endParaRPr lang="vi-VN" sz="4800">
              <a:latin typeface="Arial" panose="020B0604020202020204" pitchFamily="34" charset="0"/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4818951" y="157638"/>
            <a:ext cx="61960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Thợ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điện,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cơ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khí. </a:t>
            </a:r>
            <a:endParaRPr lang="vi-VN" sz="4800" b="1">
              <a:solidFill>
                <a:srgbClr val="000514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4645442" y="1134243"/>
            <a:ext cx="45268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-thợ 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cấy, thợ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cày</a:t>
            </a:r>
            <a:endParaRPr lang="vi-VN" sz="4800"/>
          </a:p>
        </p:txBody>
      </p:sp>
      <p:sp>
        <p:nvSpPr>
          <p:cNvPr id="7" name="Hình chữ nhật 6"/>
          <p:cNvSpPr/>
          <p:nvPr/>
        </p:nvSpPr>
        <p:spPr>
          <a:xfrm>
            <a:off x="4869674" y="2237771"/>
            <a:ext cx="66722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Tiểu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thương,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chủ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tiệm 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4498374" y="3316403"/>
            <a:ext cx="44803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đại 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úy, trung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sĩ</a:t>
            </a:r>
            <a:endParaRPr lang="vi-VN" sz="4800"/>
          </a:p>
        </p:txBody>
      </p:sp>
      <p:sp>
        <p:nvSpPr>
          <p:cNvPr id="9" name="Hình chữ nhật 8"/>
          <p:cNvSpPr/>
          <p:nvPr/>
        </p:nvSpPr>
        <p:spPr>
          <a:xfrm>
            <a:off x="3999384" y="4321236"/>
            <a:ext cx="67457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Giáo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viên,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bác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sĩ, 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kĩ sư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4202801" y="5271383"/>
            <a:ext cx="74283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Học sinh tiểu 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học, </a:t>
            </a:r>
          </a:p>
          <a:p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sinh trung học</a:t>
            </a:r>
          </a:p>
        </p:txBody>
      </p:sp>
    </p:spTree>
    <p:extLst>
      <p:ext uri="{BB962C8B-B14F-4D97-AF65-F5344CB8AC3E}">
        <p14:creationId xmlns:p14="http://schemas.microsoft.com/office/powerpoint/2010/main" val="30188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254968" y="188640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2. Các thành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ngữ, tục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ngữ dưới đây nói lên những phẩm chất gì của người Việt Nam ta ?</a:t>
            </a:r>
          </a:p>
          <a:p>
            <a:pPr>
              <a:buSzPts val="2400"/>
            </a:pP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a)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Chịu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thương chịu khó:</a:t>
            </a: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b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) Dám nghĩ dám làm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: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225674" y="3205141"/>
            <a:ext cx="11521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Cần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cù, chăm chỉ, không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ngại khó ngại khổ 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254968" y="5474067"/>
            <a:ext cx="115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Mạnh dạn,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táo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bạo,có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nhiều sáng kiến </a:t>
            </a:r>
          </a:p>
        </p:txBody>
      </p:sp>
    </p:spTree>
    <p:extLst>
      <p:ext uri="{BB962C8B-B14F-4D97-AF65-F5344CB8AC3E}">
        <p14:creationId xmlns:p14="http://schemas.microsoft.com/office/powerpoint/2010/main" val="21598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217984" y="0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) Muôn người như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một:</a:t>
            </a:r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d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) Trọng nghĩa khinh tài (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tài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: tiền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của):</a:t>
            </a: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e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) Uống nước nhớ nguồn :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223714" y="764704"/>
            <a:ext cx="114805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Đoàn kết, thống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nhất ý chí và hành động </a:t>
            </a:r>
            <a:endParaRPr lang="vi-VN" sz="4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248122" y="2932529"/>
            <a:ext cx="10873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    Coi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trọng đạo lý và tình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cảm, coi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nhẹ tiền bạc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380492" y="5100354"/>
            <a:ext cx="10980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Biết ơn những người đã đem lại những điều tốt đẹp cho mình </a:t>
            </a:r>
          </a:p>
        </p:txBody>
      </p:sp>
    </p:spTree>
    <p:extLst>
      <p:ext uri="{BB962C8B-B14F-4D97-AF65-F5344CB8AC3E}">
        <p14:creationId xmlns:p14="http://schemas.microsoft.com/office/powerpoint/2010/main" val="7399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82960" y="117693"/>
            <a:ext cx="11521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3. Đọc truyện sau và trả lời câu hỏi :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Con Rồng cháu tiên </a:t>
            </a:r>
          </a:p>
          <a:p>
            <a:r>
              <a:rPr lang="vi-VN" sz="2400" b="1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Ngày xửa ngày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xưa;</a:t>
            </a:r>
            <a:r>
              <a:rPr lang="en-US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ở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miền đất Lạc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việt, có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một vị thần tên là Lạc Long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Quân.Thần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mình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rồng, sức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khỏe vô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địch, lại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có nhiều phép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lạ. Bấy giờ, ở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vùng núi cao có nàng </a:t>
            </a:r>
            <a:r>
              <a:rPr lang="en-US" sz="2400" b="1">
                <a:solidFill>
                  <a:schemeClr val="bg2"/>
                </a:solidFill>
                <a:latin typeface="Arial" panose="020B0604020202020204" pitchFamily="34" charset="0"/>
              </a:rPr>
              <a:t>Â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u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Cơ xinh đẹp tuyệt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trần, nghe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vùng đất Lạc Việt có nhiều hoa thơm cỏ lạ bèn tìm đến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thăm. Hai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người gặp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nhau,</a:t>
            </a:r>
            <a:r>
              <a:rPr lang="en-US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kết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thành vợ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chồng. Đên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kì sinh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nở, Au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Cơ sinh ra một cái bọc trăm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trứng. Kì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lạ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thay, trăm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trứng nở một trăm người con đẹp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đẽ, hồng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hào và lớn nhanh như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thổi. Sông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với nhau được ít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lâu, Lạc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Long Quân bảo vợ :</a:t>
            </a:r>
          </a:p>
          <a:p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	- Ta vốn nòi rồng ở miền nước 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thẳm, nàng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là dòng tiên ở chốn non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cao. Kẻ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trên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cạn, người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dưới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nước, tập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quán khác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nhau, khó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mà ở cùng nhau lâu dài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được. Nay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ta đem năm mươi con xuống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biển, nàng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đưa năm mươi con lên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núi, chia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nhau cai quản các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phương, khi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có việc thì giúp đỡ lẫn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nhau, đừng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quên lời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hẹn. </a:t>
            </a:r>
            <a:endParaRPr lang="vi-VN" sz="24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	Một trăm người con của Lạc Long Quân và Au Cơ sau này trở thành tổ tiên của người Việt Nam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ta. Cũng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bởi sự tích này mà người Việt Nam thường tự hào xưng là con Rồng cháu Tiên và thân mật gọi nhau là </a:t>
            </a:r>
            <a:r>
              <a:rPr lang="vi-VN" sz="24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2400" b="1" i="1" smtClean="0">
                <a:solidFill>
                  <a:schemeClr val="bg2"/>
                </a:solidFill>
                <a:latin typeface="Arial" panose="020B0604020202020204" pitchFamily="34" charset="0"/>
              </a:rPr>
              <a:t>bào.            </a:t>
            </a:r>
            <a:r>
              <a:rPr lang="vi-VN" sz="2400" b="1" i="1">
                <a:solidFill>
                  <a:schemeClr val="bg2"/>
                </a:solidFill>
                <a:latin typeface="Arial" panose="020B0604020202020204" pitchFamily="34" charset="0"/>
              </a:rPr>
              <a:t>( theo Nguyễn Đồng Chi )</a:t>
            </a:r>
          </a:p>
        </p:txBody>
      </p:sp>
    </p:spTree>
    <p:extLst>
      <p:ext uri="{BB962C8B-B14F-4D97-AF65-F5344CB8AC3E}">
        <p14:creationId xmlns:p14="http://schemas.microsoft.com/office/powerpoint/2010/main" val="39014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82960" y="188640"/>
            <a:ext cx="11521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a) Vì sao người Việt Nam ta gọi nhau là </a:t>
            </a:r>
            <a:r>
              <a:rPr lang="vi-VN" sz="4800" b="1" i="1">
                <a:solidFill>
                  <a:srgbClr val="FF0000"/>
                </a:solidFill>
                <a:latin typeface="Arial" panose="020B0604020202020204" pitchFamily="34" charset="0"/>
              </a:rPr>
              <a:t>đồng bào ?</a:t>
            </a:r>
          </a:p>
          <a:p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b) Tìm từ bắt đầu từ tiếng</a:t>
            </a:r>
            <a:r>
              <a:rPr lang="en-US" sz="4800" b="1" i="1">
                <a:solidFill>
                  <a:srgbClr val="FF0000"/>
                </a:solidFill>
                <a:latin typeface="Arial" panose="020B0604020202020204" pitchFamily="34" charset="0"/>
              </a:rPr>
              <a:t> đồng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(có nghĩa là “cùng”). </a:t>
            </a: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M : -đồng hương (người cùng quê )</a:t>
            </a:r>
          </a:p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      - Đồng lòng (cùng một ý chí )</a:t>
            </a:r>
          </a:p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c) Đặt câu với một trong  những từ vừa tìm được. </a:t>
            </a:r>
          </a:p>
        </p:txBody>
      </p:sp>
    </p:spTree>
    <p:extLst>
      <p:ext uri="{BB962C8B-B14F-4D97-AF65-F5344CB8AC3E}">
        <p14:creationId xmlns:p14="http://schemas.microsoft.com/office/powerpoint/2010/main" val="2402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505</TotalTime>
  <Words>610</Words>
  <Application>Microsoft Office PowerPoint</Application>
  <PresentationFormat>Custom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Stream</vt:lpstr>
      <vt:lpstr>PowerPoint Presentation</vt:lpstr>
      <vt:lpstr>PowerPoint Presentation</vt:lpstr>
      <vt:lpstr>Thứ ba ngày 22 tháng 9 năm 2020 Luyện từ và câu: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Administrator</cp:lastModifiedBy>
  <cp:revision>68</cp:revision>
  <dcterms:created xsi:type="dcterms:W3CDTF">2010-09-06T08:30:52Z</dcterms:created>
  <dcterms:modified xsi:type="dcterms:W3CDTF">2020-09-23T03:33:56Z</dcterms:modified>
</cp:coreProperties>
</file>